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</p:sldIdLst>
  <p:sldSz cx="18288000" cy="10287000"/>
  <p:notesSz cx="6858000" cy="9144000"/>
  <p:embeddedFontLst>
    <p:embeddedFont>
      <p:font typeface="Playfair Display" charset="1" panose="00000500000000000000"/>
      <p:regular r:id="rId6"/>
    </p:embeddedFont>
    <p:embeddedFont>
      <p:font typeface="Playfair Display Bold" charset="1" panose="00000800000000000000"/>
      <p:regular r:id="rId7"/>
    </p:embeddedFont>
    <p:embeddedFont>
      <p:font typeface="Playfair Display Italics" charset="1" panose="00000500000000000000"/>
      <p:regular r:id="rId8"/>
    </p:embeddedFont>
    <p:embeddedFont>
      <p:font typeface="Playfair Display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Poppins" charset="1" panose="00000500000000000000"/>
      <p:regular r:id="rId14"/>
    </p:embeddedFont>
    <p:embeddedFont>
      <p:font typeface="Poppins Bold" charset="1" panose="00000800000000000000"/>
      <p:regular r:id="rId15"/>
    </p:embeddedFont>
    <p:embeddedFont>
      <p:font typeface="Poppins Italics" charset="1" panose="00000500000000000000"/>
      <p:regular r:id="rId16"/>
    </p:embeddedFont>
    <p:embeddedFont>
      <p:font typeface="Poppins Bold Italics" charset="1" panose="000008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svg>
</file>

<file path=ppt/media/image4.png>
</file>

<file path=ppt/media/image5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9675" t="0" r="9675" b="0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8925" y="0"/>
            <a:ext cx="18553566" cy="10276961"/>
            <a:chOff x="0" y="0"/>
            <a:chExt cx="3455251" cy="19138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55251" cy="1913890"/>
            </a:xfrm>
            <a:custGeom>
              <a:avLst/>
              <a:gdLst/>
              <a:ahLst/>
              <a:cxnLst/>
              <a:rect r="r" b="b" t="t" l="l"/>
              <a:pathLst>
                <a:path h="1913890" w="3455251">
                  <a:moveTo>
                    <a:pt x="0" y="0"/>
                  </a:moveTo>
                  <a:lnTo>
                    <a:pt x="3455251" y="0"/>
                  </a:lnTo>
                  <a:lnTo>
                    <a:pt x="3455251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D5540">
                <a:alpha val="92941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4463" y="8568398"/>
            <a:ext cx="18279075" cy="1713583"/>
            <a:chOff x="0" y="0"/>
            <a:chExt cx="3404132" cy="3191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404133" cy="319122"/>
            </a:xfrm>
            <a:custGeom>
              <a:avLst/>
              <a:gdLst/>
              <a:ahLst/>
              <a:cxnLst/>
              <a:rect r="r" b="b" t="t" l="l"/>
              <a:pathLst>
                <a:path h="319122" w="3404133">
                  <a:moveTo>
                    <a:pt x="0" y="0"/>
                  </a:moveTo>
                  <a:lnTo>
                    <a:pt x="3404133" y="0"/>
                  </a:lnTo>
                  <a:lnTo>
                    <a:pt x="3404133" y="319122"/>
                  </a:lnTo>
                  <a:lnTo>
                    <a:pt x="0" y="319122"/>
                  </a:lnTo>
                  <a:close/>
                </a:path>
              </a:pathLst>
            </a:custGeom>
            <a:solidFill>
              <a:srgbClr val="2D5540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27975" y="7903019"/>
            <a:ext cx="3655815" cy="751104"/>
          </a:xfrm>
          <a:custGeom>
            <a:avLst/>
            <a:gdLst/>
            <a:ahLst/>
            <a:cxnLst/>
            <a:rect r="r" b="b" t="t" l="l"/>
            <a:pathLst>
              <a:path h="751104" w="3655815">
                <a:moveTo>
                  <a:pt x="0" y="0"/>
                </a:moveTo>
                <a:lnTo>
                  <a:pt x="3655815" y="0"/>
                </a:lnTo>
                <a:lnTo>
                  <a:pt x="3655815" y="751104"/>
                </a:lnTo>
                <a:lnTo>
                  <a:pt x="0" y="7511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5389153" y="275757"/>
            <a:ext cx="2601748" cy="2601737"/>
            <a:chOff x="0" y="0"/>
            <a:chExt cx="6350000" cy="634997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72752" y="294807"/>
            <a:ext cx="11002384" cy="2638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61"/>
              </a:lnSpc>
            </a:pPr>
            <a:r>
              <a:rPr lang="en-US" sz="8791">
                <a:solidFill>
                  <a:srgbClr val="FFFFFF"/>
                </a:solidFill>
                <a:latin typeface="Playfair Display Bold"/>
              </a:rPr>
              <a:t>SWIFT GROCERY DELIVERY WEB APP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88093" y="3925351"/>
            <a:ext cx="16862756" cy="1348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16"/>
              </a:lnSpc>
            </a:pPr>
            <a:r>
              <a:rPr lang="en-US" sz="3544">
                <a:solidFill>
                  <a:srgbClr val="FFFFFF">
                    <a:alpha val="80000"/>
                  </a:srgbClr>
                </a:solidFill>
                <a:latin typeface="Poppins"/>
              </a:rPr>
              <a:t>This is a platform aimed at providing a convenient and efficient way for users to order groceries online and have them delivered to their doorstep.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55064" y="9514609"/>
            <a:ext cx="2156461" cy="37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09"/>
              </a:lnSpc>
            </a:pPr>
            <a:r>
              <a:rPr lang="en-US" sz="2528">
                <a:solidFill>
                  <a:srgbClr val="FFFFFF"/>
                </a:solidFill>
                <a:latin typeface="Playfair Display Bold"/>
              </a:rPr>
              <a:t>Free Shipping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830207" y="9425189"/>
            <a:ext cx="2627586" cy="37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09"/>
              </a:lnSpc>
            </a:pPr>
            <a:r>
              <a:rPr lang="en-US" sz="2528">
                <a:solidFill>
                  <a:srgbClr val="FFFFFF"/>
                </a:solidFill>
                <a:latin typeface="Playfair Display Bold"/>
              </a:rPr>
              <a:t>Fresh Vegetables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001033" y="9514609"/>
            <a:ext cx="1810046" cy="3777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09"/>
              </a:lnSpc>
            </a:pPr>
            <a:r>
              <a:rPr lang="en-US" sz="2528">
                <a:solidFill>
                  <a:srgbClr val="FFFFFF"/>
                </a:solidFill>
                <a:latin typeface="Playfair Display Bold"/>
              </a:rPr>
              <a:t>Good Price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8093" y="5912229"/>
            <a:ext cx="17920739" cy="1971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47"/>
              </a:lnSpc>
            </a:pPr>
            <a:r>
              <a:rPr lang="en-US" sz="3498">
                <a:solidFill>
                  <a:srgbClr val="FFFFFF">
                    <a:alpha val="80000"/>
                  </a:srgbClr>
                </a:solidFill>
                <a:latin typeface="Poppins"/>
              </a:rPr>
              <a:t>The main objective of the project is to simplify the grocery shopping experience and save users' time by offering a seamless and user-friendly web application.</a:t>
            </a:r>
          </a:p>
          <a:p>
            <a:pPr>
              <a:lnSpc>
                <a:spcPts val="5247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63" y="5019"/>
            <a:ext cx="18279075" cy="10276961"/>
            <a:chOff x="0" y="0"/>
            <a:chExt cx="3404132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04133" cy="1913890"/>
            </a:xfrm>
            <a:custGeom>
              <a:avLst/>
              <a:gdLst/>
              <a:ahLst/>
              <a:cxnLst/>
              <a:rect r="r" b="b" t="t" l="l"/>
              <a:pathLst>
                <a:path h="1913890" w="3404133">
                  <a:moveTo>
                    <a:pt x="0" y="0"/>
                  </a:moveTo>
                  <a:lnTo>
                    <a:pt x="3404133" y="0"/>
                  </a:lnTo>
                  <a:lnTo>
                    <a:pt x="3404133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AF6F6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463" y="2510"/>
            <a:ext cx="6727593" cy="10279470"/>
          </a:xfrm>
          <a:custGeom>
            <a:avLst/>
            <a:gdLst/>
            <a:ahLst/>
            <a:cxnLst/>
            <a:rect r="r" b="b" t="t" l="l"/>
            <a:pathLst>
              <a:path h="10279470" w="6727593">
                <a:moveTo>
                  <a:pt x="0" y="0"/>
                </a:moveTo>
                <a:lnTo>
                  <a:pt x="6727593" y="0"/>
                </a:lnTo>
                <a:lnTo>
                  <a:pt x="6727593" y="10279471"/>
                </a:lnTo>
                <a:lnTo>
                  <a:pt x="0" y="102794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1" t="0" r="-931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015201" y="272543"/>
            <a:ext cx="9168805" cy="785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14"/>
              </a:lnSpc>
            </a:pPr>
            <a:r>
              <a:rPr lang="en-US" sz="4648">
                <a:solidFill>
                  <a:srgbClr val="2D5540"/>
                </a:solidFill>
                <a:latin typeface="Playfair Display Bold"/>
              </a:rPr>
              <a:t>INTRODUCTION TO THE TEAM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15201" y="4356777"/>
            <a:ext cx="9168805" cy="785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14"/>
              </a:lnSpc>
            </a:pPr>
            <a:r>
              <a:rPr lang="en-US" sz="4648">
                <a:solidFill>
                  <a:srgbClr val="2D5540"/>
                </a:solidFill>
                <a:latin typeface="Playfair Display Bold"/>
              </a:rPr>
              <a:t>Key Milestones or Achievements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15201" y="1151035"/>
            <a:ext cx="9411973" cy="3136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57"/>
              </a:lnSpc>
            </a:pPr>
            <a:r>
              <a:rPr lang="en-US" sz="3022">
                <a:solidFill>
                  <a:srgbClr val="292929">
                    <a:alpha val="80000"/>
                  </a:srgbClr>
                </a:solidFill>
                <a:latin typeface="Poppins"/>
              </a:rPr>
              <a:t>Project Manager: Rachel Oyondi</a:t>
            </a:r>
          </a:p>
          <a:p>
            <a:pPr>
              <a:lnSpc>
                <a:spcPts val="4957"/>
              </a:lnSpc>
            </a:pPr>
            <a:r>
              <a:rPr lang="en-US" sz="3022">
                <a:solidFill>
                  <a:srgbClr val="292929">
                    <a:alpha val="80000"/>
                  </a:srgbClr>
                </a:solidFill>
                <a:latin typeface="Poppins"/>
              </a:rPr>
              <a:t>Front-end Developer: Peter Onsomu</a:t>
            </a:r>
          </a:p>
          <a:p>
            <a:pPr>
              <a:lnSpc>
                <a:spcPts val="4957"/>
              </a:lnSpc>
            </a:pPr>
            <a:r>
              <a:rPr lang="en-US" sz="3022">
                <a:solidFill>
                  <a:srgbClr val="292929">
                    <a:alpha val="80000"/>
                  </a:srgbClr>
                </a:solidFill>
                <a:latin typeface="Poppins"/>
              </a:rPr>
              <a:t>Back-end Developer: Rachel Oyondi</a:t>
            </a:r>
          </a:p>
          <a:p>
            <a:pPr>
              <a:lnSpc>
                <a:spcPts val="4957"/>
              </a:lnSpc>
            </a:pPr>
            <a:r>
              <a:rPr lang="en-US" sz="3022">
                <a:solidFill>
                  <a:srgbClr val="292929">
                    <a:alpha val="80000"/>
                  </a:srgbClr>
                </a:solidFill>
                <a:latin typeface="Poppins"/>
              </a:rPr>
              <a:t>UI/UX Designer: Peter Onsomu</a:t>
            </a:r>
          </a:p>
          <a:p>
            <a:pPr>
              <a:lnSpc>
                <a:spcPts val="4957"/>
              </a:lnSpc>
            </a:pPr>
            <a:r>
              <a:rPr lang="en-US" sz="3022">
                <a:solidFill>
                  <a:srgbClr val="292929">
                    <a:alpha val="80000"/>
                  </a:srgbClr>
                </a:solidFill>
                <a:latin typeface="Poppins"/>
              </a:rPr>
              <a:t>Quality Assurance Tester: Rachel Oyondi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015201" y="5294645"/>
            <a:ext cx="11030261" cy="479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71880" indent="-335940" lvl="1">
              <a:lnSpc>
                <a:spcPts val="4667"/>
              </a:lnSpc>
              <a:buFont typeface="Arial"/>
              <a:buChar char="•"/>
            </a:pPr>
            <a:r>
              <a:rPr lang="en-US" sz="3111">
                <a:solidFill>
                  <a:srgbClr val="292929">
                    <a:alpha val="80000"/>
                  </a:srgbClr>
                </a:solidFill>
                <a:latin typeface="Poppins"/>
              </a:rPr>
              <a:t>Successful completion of the project planning phase.</a:t>
            </a:r>
          </a:p>
          <a:p>
            <a:pPr marL="671880" indent="-335940" lvl="1">
              <a:lnSpc>
                <a:spcPts val="4667"/>
              </a:lnSpc>
              <a:buFont typeface="Arial"/>
              <a:buChar char="•"/>
            </a:pPr>
            <a:r>
              <a:rPr lang="en-US" sz="3111">
                <a:solidFill>
                  <a:srgbClr val="292929">
                    <a:alpha val="80000"/>
                  </a:srgbClr>
                </a:solidFill>
                <a:latin typeface="Poppins"/>
              </a:rPr>
              <a:t>Development and implementation of the user registration and login system.</a:t>
            </a:r>
          </a:p>
          <a:p>
            <a:pPr marL="671880" indent="-335940" lvl="1">
              <a:lnSpc>
                <a:spcPts val="4667"/>
              </a:lnSpc>
              <a:buFont typeface="Arial"/>
              <a:buChar char="•"/>
            </a:pPr>
            <a:r>
              <a:rPr lang="en-US" sz="3111">
                <a:solidFill>
                  <a:srgbClr val="292929">
                    <a:alpha val="80000"/>
                  </a:srgbClr>
                </a:solidFill>
                <a:latin typeface="Poppins"/>
              </a:rPr>
              <a:t>Integration of a secure payment gateway for online transactions.</a:t>
            </a:r>
          </a:p>
          <a:p>
            <a:pPr marL="671880" indent="-335940" lvl="1">
              <a:lnSpc>
                <a:spcPts val="4667"/>
              </a:lnSpc>
              <a:buFont typeface="Arial"/>
              <a:buChar char="•"/>
            </a:pPr>
            <a:r>
              <a:rPr lang="en-US" sz="3111">
                <a:solidFill>
                  <a:srgbClr val="292929">
                    <a:alpha val="80000"/>
                  </a:srgbClr>
                </a:solidFill>
                <a:latin typeface="Poppins"/>
              </a:rPr>
              <a:t>Launch of the live demo version for user testing and feedback.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63" y="5019"/>
            <a:ext cx="18279075" cy="10276961"/>
            <a:chOff x="0" y="0"/>
            <a:chExt cx="3404132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04133" cy="1913890"/>
            </a:xfrm>
            <a:custGeom>
              <a:avLst/>
              <a:gdLst/>
              <a:ahLst/>
              <a:cxnLst/>
              <a:rect r="r" b="b" t="t" l="l"/>
              <a:pathLst>
                <a:path h="1913890" w="3404133">
                  <a:moveTo>
                    <a:pt x="0" y="0"/>
                  </a:moveTo>
                  <a:lnTo>
                    <a:pt x="3404133" y="0"/>
                  </a:lnTo>
                  <a:lnTo>
                    <a:pt x="3404133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AF6F6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463" y="2510"/>
            <a:ext cx="6727593" cy="10279470"/>
          </a:xfrm>
          <a:custGeom>
            <a:avLst/>
            <a:gdLst/>
            <a:ahLst/>
            <a:cxnLst/>
            <a:rect r="r" b="b" t="t" l="l"/>
            <a:pathLst>
              <a:path h="10279470" w="6727593">
                <a:moveTo>
                  <a:pt x="0" y="0"/>
                </a:moveTo>
                <a:lnTo>
                  <a:pt x="6727593" y="0"/>
                </a:lnTo>
                <a:lnTo>
                  <a:pt x="6727593" y="10279471"/>
                </a:lnTo>
                <a:lnTo>
                  <a:pt x="0" y="102794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1" t="0" r="-931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015201" y="272543"/>
            <a:ext cx="11021623" cy="785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14"/>
              </a:lnSpc>
            </a:pPr>
            <a:r>
              <a:rPr lang="en-US" sz="4648">
                <a:solidFill>
                  <a:srgbClr val="2D5540"/>
                </a:solidFill>
                <a:latin typeface="Playfair Display Bold"/>
              </a:rPr>
              <a:t>ARCHITECTURE AND TECHNOLOGIES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15201" y="1322485"/>
            <a:ext cx="11268336" cy="2212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The Swift Grocery Delivery Web App follows a client-server architecture. The client-side is built using HTML, CSS, and JavaScript, providing a responsive and interactive user interface. We used the following technologies: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15201" y="3887009"/>
            <a:ext cx="4962168" cy="3087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8"/>
              </a:lnSpc>
            </a:pPr>
            <a:r>
              <a:rPr lang="en-US" sz="2906">
                <a:solidFill>
                  <a:srgbClr val="2D5540"/>
                </a:solidFill>
                <a:latin typeface="Poppins Bold"/>
              </a:rPr>
              <a:t>Front-end technologies:</a:t>
            </a:r>
          </a:p>
          <a:p>
            <a:pPr>
              <a:lnSpc>
                <a:spcPts val="3458"/>
              </a:lnSpc>
            </a:pPr>
          </a:p>
          <a:p>
            <a:pPr>
              <a:lnSpc>
                <a:spcPts val="3458"/>
              </a:lnSpc>
            </a:pPr>
            <a:r>
              <a:rPr lang="en-US" sz="2906">
                <a:solidFill>
                  <a:srgbClr val="2D5540"/>
                </a:solidFill>
                <a:latin typeface="Poppins Bold"/>
              </a:rPr>
              <a:t>HTML5</a:t>
            </a:r>
          </a:p>
          <a:p>
            <a:pPr>
              <a:lnSpc>
                <a:spcPts val="3458"/>
              </a:lnSpc>
            </a:pPr>
            <a:r>
              <a:rPr lang="en-US" sz="2906">
                <a:solidFill>
                  <a:srgbClr val="2D5540"/>
                </a:solidFill>
                <a:latin typeface="Poppins Bold"/>
              </a:rPr>
              <a:t>CSS3</a:t>
            </a:r>
          </a:p>
          <a:p>
            <a:pPr>
              <a:lnSpc>
                <a:spcPts val="3458"/>
              </a:lnSpc>
            </a:pPr>
            <a:r>
              <a:rPr lang="en-US" sz="2906">
                <a:solidFill>
                  <a:srgbClr val="2D5540"/>
                </a:solidFill>
                <a:latin typeface="Poppins Bold"/>
              </a:rPr>
              <a:t>JavaScript</a:t>
            </a:r>
          </a:p>
          <a:p>
            <a:pPr>
              <a:lnSpc>
                <a:spcPts val="3458"/>
              </a:lnSpc>
            </a:pPr>
            <a:r>
              <a:rPr lang="en-US" sz="2906">
                <a:solidFill>
                  <a:srgbClr val="2D5540"/>
                </a:solidFill>
                <a:latin typeface="Poppins Bold"/>
              </a:rPr>
              <a:t>React.js </a:t>
            </a:r>
          </a:p>
          <a:p>
            <a:pPr>
              <a:lnSpc>
                <a:spcPts val="3458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7015201" y="8208680"/>
            <a:ext cx="2627181" cy="1930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67"/>
              </a:lnSpc>
            </a:pPr>
            <a:r>
              <a:rPr lang="en-US" sz="3165">
                <a:solidFill>
                  <a:srgbClr val="2D5540"/>
                </a:solidFill>
                <a:latin typeface="Poppins Bold"/>
              </a:rPr>
              <a:t>Database:</a:t>
            </a:r>
          </a:p>
          <a:p>
            <a:pPr>
              <a:lnSpc>
                <a:spcPts val="3767"/>
              </a:lnSpc>
            </a:pPr>
          </a:p>
          <a:p>
            <a:pPr>
              <a:lnSpc>
                <a:spcPts val="3767"/>
              </a:lnSpc>
            </a:pPr>
            <a:r>
              <a:rPr lang="en-US" sz="3165">
                <a:solidFill>
                  <a:srgbClr val="2D5540"/>
                </a:solidFill>
                <a:latin typeface="Poppins Bold"/>
              </a:rPr>
              <a:t>MySQL</a:t>
            </a:r>
          </a:p>
          <a:p>
            <a:pPr>
              <a:lnSpc>
                <a:spcPts val="3767"/>
              </a:lnSpc>
              <a:spcBef>
                <a:spcPct val="0"/>
              </a:spcBef>
            </a:pPr>
            <a:r>
              <a:rPr lang="en-US" sz="3165">
                <a:solidFill>
                  <a:srgbClr val="2D5540"/>
                </a:solidFill>
                <a:latin typeface="Poppins Bold"/>
              </a:rPr>
              <a:t>PostgreSQL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074656" y="6955905"/>
            <a:ext cx="4395090" cy="3183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21"/>
              </a:lnSpc>
            </a:pPr>
            <a:r>
              <a:rPr lang="en-US" sz="2622">
                <a:solidFill>
                  <a:srgbClr val="2D5540"/>
                </a:solidFill>
                <a:latin typeface="Poppins Bold"/>
              </a:rPr>
              <a:t>Third Part services:</a:t>
            </a:r>
          </a:p>
          <a:p>
            <a:pPr>
              <a:lnSpc>
                <a:spcPts val="3121"/>
              </a:lnSpc>
            </a:pPr>
          </a:p>
          <a:p>
            <a:pPr>
              <a:lnSpc>
                <a:spcPts val="3121"/>
              </a:lnSpc>
            </a:pPr>
            <a:r>
              <a:rPr lang="en-US" sz="2622">
                <a:solidFill>
                  <a:srgbClr val="2D5540"/>
                </a:solidFill>
                <a:latin typeface="Poppins Bold"/>
              </a:rPr>
              <a:t>Payment Gateway Integration </a:t>
            </a:r>
          </a:p>
          <a:p>
            <a:pPr>
              <a:lnSpc>
                <a:spcPts val="3121"/>
              </a:lnSpc>
            </a:pPr>
            <a:r>
              <a:rPr lang="en-US" sz="2622">
                <a:solidFill>
                  <a:srgbClr val="2D5540"/>
                </a:solidFill>
                <a:latin typeface="Poppins Bold"/>
              </a:rPr>
              <a:t>(e.g., M-pesa, PayPal)</a:t>
            </a:r>
          </a:p>
          <a:p>
            <a:pPr>
              <a:lnSpc>
                <a:spcPts val="3121"/>
              </a:lnSpc>
            </a:pPr>
            <a:r>
              <a:rPr lang="en-US" sz="2622">
                <a:solidFill>
                  <a:srgbClr val="2D5540"/>
                </a:solidFill>
                <a:latin typeface="Poppins Bold"/>
              </a:rPr>
              <a:t>Google Maps API </a:t>
            </a:r>
          </a:p>
          <a:p>
            <a:pPr>
              <a:lnSpc>
                <a:spcPts val="3121"/>
              </a:lnSpc>
            </a:pPr>
            <a:r>
              <a:rPr lang="en-US" sz="2622">
                <a:solidFill>
                  <a:srgbClr val="2D5540"/>
                </a:solidFill>
                <a:latin typeface="Poppins Bold"/>
              </a:rPr>
              <a:t>Firebase Authentication </a:t>
            </a:r>
          </a:p>
          <a:p>
            <a:pPr>
              <a:lnSpc>
                <a:spcPts val="3121"/>
              </a:lnSpc>
              <a:spcBef>
                <a:spcPct val="0"/>
              </a:spcBef>
            </a:pPr>
            <a:r>
              <a:rPr lang="en-US" sz="2622">
                <a:solidFill>
                  <a:srgbClr val="2D5540"/>
                </a:solidFill>
                <a:latin typeface="Poppins Bold"/>
              </a:rPr>
              <a:t>AWS S3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074656" y="4027888"/>
            <a:ext cx="4962168" cy="2212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8"/>
              </a:lnSpc>
            </a:pPr>
            <a:r>
              <a:rPr lang="en-US" sz="2906">
                <a:solidFill>
                  <a:srgbClr val="2D5540"/>
                </a:solidFill>
                <a:latin typeface="Poppins Bold"/>
              </a:rPr>
              <a:t>Back-end technologies:</a:t>
            </a:r>
          </a:p>
          <a:p>
            <a:pPr>
              <a:lnSpc>
                <a:spcPts val="3458"/>
              </a:lnSpc>
            </a:pPr>
          </a:p>
          <a:p>
            <a:pPr>
              <a:lnSpc>
                <a:spcPts val="3458"/>
              </a:lnSpc>
            </a:pPr>
            <a:r>
              <a:rPr lang="en-US" sz="2906">
                <a:solidFill>
                  <a:srgbClr val="2D5540"/>
                </a:solidFill>
                <a:latin typeface="Poppins Bold"/>
              </a:rPr>
              <a:t>Node.js</a:t>
            </a:r>
          </a:p>
          <a:p>
            <a:pPr>
              <a:lnSpc>
                <a:spcPts val="3458"/>
              </a:lnSpc>
            </a:pPr>
            <a:r>
              <a:rPr lang="en-US" sz="2906">
                <a:solidFill>
                  <a:srgbClr val="2D5540"/>
                </a:solidFill>
                <a:latin typeface="Poppins Bold"/>
              </a:rPr>
              <a:t>Express.js</a:t>
            </a:r>
          </a:p>
          <a:p>
            <a:pPr>
              <a:lnSpc>
                <a:spcPts val="3458"/>
              </a:lnSpc>
              <a:spcBef>
                <a:spcPct val="0"/>
              </a:spcBef>
            </a:pPr>
            <a:r>
              <a:rPr lang="en-US" sz="2906">
                <a:solidFill>
                  <a:srgbClr val="2D5540"/>
                </a:solidFill>
                <a:latin typeface="Poppins Bold"/>
              </a:rPr>
              <a:t>RESTful API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63" y="5019"/>
            <a:ext cx="18279075" cy="10276961"/>
            <a:chOff x="0" y="0"/>
            <a:chExt cx="3404132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04133" cy="1913890"/>
            </a:xfrm>
            <a:custGeom>
              <a:avLst/>
              <a:gdLst/>
              <a:ahLst/>
              <a:cxnLst/>
              <a:rect r="r" b="b" t="t" l="l"/>
              <a:pathLst>
                <a:path h="1913890" w="3404133">
                  <a:moveTo>
                    <a:pt x="0" y="0"/>
                  </a:moveTo>
                  <a:lnTo>
                    <a:pt x="3404133" y="0"/>
                  </a:lnTo>
                  <a:lnTo>
                    <a:pt x="3404133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AF6F6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463" y="2510"/>
            <a:ext cx="6727593" cy="10279470"/>
          </a:xfrm>
          <a:custGeom>
            <a:avLst/>
            <a:gdLst/>
            <a:ahLst/>
            <a:cxnLst/>
            <a:rect r="r" b="b" t="t" l="l"/>
            <a:pathLst>
              <a:path h="10279470" w="6727593">
                <a:moveTo>
                  <a:pt x="0" y="0"/>
                </a:moveTo>
                <a:lnTo>
                  <a:pt x="6727593" y="0"/>
                </a:lnTo>
                <a:lnTo>
                  <a:pt x="6727593" y="10279471"/>
                </a:lnTo>
                <a:lnTo>
                  <a:pt x="0" y="102794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1" t="0" r="-931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015201" y="88236"/>
            <a:ext cx="8860015" cy="940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47"/>
              </a:lnSpc>
            </a:pPr>
            <a:r>
              <a:rPr lang="en-US" sz="5614">
                <a:solidFill>
                  <a:srgbClr val="2D5540"/>
                </a:solidFill>
                <a:latin typeface="Playfair Display Bold"/>
              </a:rPr>
              <a:t>DEVELOPMENT REPORT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15201" y="1427260"/>
            <a:ext cx="11268336" cy="1772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75"/>
              </a:lnSpc>
            </a:pPr>
            <a:r>
              <a:rPr lang="en-US" sz="3183">
                <a:solidFill>
                  <a:srgbClr val="292929">
                    <a:alpha val="80000"/>
                  </a:srgbClr>
                </a:solidFill>
                <a:latin typeface="Poppins"/>
              </a:rPr>
              <a:t>The development process for the Swift Grocery Delivery Web App involved gathering, design, implementation, testing, and deployment.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15201" y="3852848"/>
            <a:ext cx="11268336" cy="6098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68"/>
              </a:lnSpc>
            </a:pPr>
          </a:p>
          <a:p>
            <a:pPr>
              <a:lnSpc>
                <a:spcPts val="4468"/>
              </a:lnSpc>
            </a:pPr>
          </a:p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Successful implementation of core features such as user registration, product listing, cart management, and order placement.</a:t>
            </a:r>
          </a:p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Integration of third-party services like payment gateways and Google Maps API for enhanced functionality.</a:t>
            </a:r>
          </a:p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Responsive and user-friendly design, providing an intuitive user experience.</a:t>
            </a:r>
          </a:p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Meeting project milestones and deliverables within the set timeline.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019664" y="3843323"/>
            <a:ext cx="8551363" cy="1216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6"/>
              </a:lnSpc>
            </a:pPr>
            <a:r>
              <a:rPr lang="en-US" sz="3250">
                <a:solidFill>
                  <a:srgbClr val="2D5540">
                    <a:alpha val="80000"/>
                  </a:srgbClr>
                </a:solidFill>
                <a:latin typeface="Poppins Bold"/>
              </a:rPr>
              <a:t>Successes achieved during the project:</a:t>
            </a:r>
          </a:p>
          <a:p>
            <a:pPr>
              <a:lnSpc>
                <a:spcPts val="4876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63" y="5019"/>
            <a:ext cx="18279075" cy="10276961"/>
            <a:chOff x="0" y="0"/>
            <a:chExt cx="3404132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04133" cy="1913890"/>
            </a:xfrm>
            <a:custGeom>
              <a:avLst/>
              <a:gdLst/>
              <a:ahLst/>
              <a:cxnLst/>
              <a:rect r="r" b="b" t="t" l="l"/>
              <a:pathLst>
                <a:path h="1913890" w="3404133">
                  <a:moveTo>
                    <a:pt x="0" y="0"/>
                  </a:moveTo>
                  <a:lnTo>
                    <a:pt x="3404133" y="0"/>
                  </a:lnTo>
                  <a:lnTo>
                    <a:pt x="3404133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AF6F6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463" y="2510"/>
            <a:ext cx="6727593" cy="10279470"/>
          </a:xfrm>
          <a:custGeom>
            <a:avLst/>
            <a:gdLst/>
            <a:ahLst/>
            <a:cxnLst/>
            <a:rect r="r" b="b" t="t" l="l"/>
            <a:pathLst>
              <a:path h="10279470" w="6727593">
                <a:moveTo>
                  <a:pt x="0" y="0"/>
                </a:moveTo>
                <a:lnTo>
                  <a:pt x="6727593" y="0"/>
                </a:lnTo>
                <a:lnTo>
                  <a:pt x="6727593" y="10279471"/>
                </a:lnTo>
                <a:lnTo>
                  <a:pt x="0" y="102794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1" t="0" r="-931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015201" y="107286"/>
            <a:ext cx="11810799" cy="861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95"/>
              </a:lnSpc>
            </a:pPr>
            <a:r>
              <a:rPr lang="en-US" sz="5214">
                <a:solidFill>
                  <a:srgbClr val="292929"/>
                </a:solidFill>
                <a:latin typeface="Playfair Display Bold"/>
              </a:rPr>
              <a:t>DEVELOPMENT REPORT CONT.....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15201" y="2038891"/>
            <a:ext cx="11268336" cy="387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Integration challenges with third-party services: Dedicated time and effort were invested in understanding the documentation and resolving the technical issues.</a:t>
            </a:r>
          </a:p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Performance optimization: Regular profiling and optimization techniques were applied </a:t>
            </a:r>
          </a:p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Cross-browser compatibility: Thorough testing and debugging were performed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015201" y="1269965"/>
            <a:ext cx="8551363" cy="1216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6"/>
              </a:lnSpc>
            </a:pPr>
            <a:r>
              <a:rPr lang="en-US" sz="3250">
                <a:solidFill>
                  <a:srgbClr val="2A2D0D">
                    <a:alpha val="80000"/>
                  </a:srgbClr>
                </a:solidFill>
                <a:latin typeface="Poppins Bold"/>
              </a:rPr>
              <a:t>Challenges faced during the project:</a:t>
            </a:r>
          </a:p>
          <a:p>
            <a:pPr>
              <a:lnSpc>
                <a:spcPts val="4876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7015201" y="5983292"/>
            <a:ext cx="8119870" cy="681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63"/>
              </a:lnSpc>
            </a:pPr>
            <a:r>
              <a:rPr lang="en-US" sz="3642">
                <a:solidFill>
                  <a:srgbClr val="2A2D0D">
                    <a:alpha val="80000"/>
                  </a:srgbClr>
                </a:solidFill>
                <a:latin typeface="Poppins Bold"/>
              </a:rPr>
              <a:t>Areas for improvement identified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015201" y="6712495"/>
            <a:ext cx="10925222" cy="3322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Enhanced error handling and error reporting to provide better user feedback.</a:t>
            </a:r>
          </a:p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Implementing more advanced search and filtering options for improved product discovery.</a:t>
            </a:r>
          </a:p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Enhancing the scalability and performance of the database to handle a larger volume of transactions.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63" y="5019"/>
            <a:ext cx="18279075" cy="10276961"/>
            <a:chOff x="0" y="0"/>
            <a:chExt cx="3404132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04133" cy="1913890"/>
            </a:xfrm>
            <a:custGeom>
              <a:avLst/>
              <a:gdLst/>
              <a:ahLst/>
              <a:cxnLst/>
              <a:rect r="r" b="b" t="t" l="l"/>
              <a:pathLst>
                <a:path h="1913890" w="3404133">
                  <a:moveTo>
                    <a:pt x="0" y="0"/>
                  </a:moveTo>
                  <a:lnTo>
                    <a:pt x="3404133" y="0"/>
                  </a:lnTo>
                  <a:lnTo>
                    <a:pt x="3404133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AF6F6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463" y="2510"/>
            <a:ext cx="6727593" cy="10279470"/>
          </a:xfrm>
          <a:custGeom>
            <a:avLst/>
            <a:gdLst/>
            <a:ahLst/>
            <a:cxnLst/>
            <a:rect r="r" b="b" t="t" l="l"/>
            <a:pathLst>
              <a:path h="10279470" w="6727593">
                <a:moveTo>
                  <a:pt x="0" y="0"/>
                </a:moveTo>
                <a:lnTo>
                  <a:pt x="6727593" y="0"/>
                </a:lnTo>
                <a:lnTo>
                  <a:pt x="6727593" y="10279471"/>
                </a:lnTo>
                <a:lnTo>
                  <a:pt x="0" y="102794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1" t="0" r="-931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019664" y="498372"/>
            <a:ext cx="5100611" cy="965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69"/>
              </a:lnSpc>
            </a:pPr>
            <a:r>
              <a:rPr lang="en-US" sz="5775">
                <a:solidFill>
                  <a:srgbClr val="292929"/>
                </a:solidFill>
                <a:latin typeface="Playfair Display Bold"/>
              </a:rPr>
              <a:t>CONCLUSION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19664" y="2244760"/>
            <a:ext cx="11268336" cy="33225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Developing the Swift Grocery Delivery Web App has been an exciting and rewarding journey. We have successfully created a user-friendly platform that provides convenient grocery shopping and delivery services to our customers. The app has received positive feedback and has gained popularity among users in our target market.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63" y="5019"/>
            <a:ext cx="18279075" cy="10276961"/>
            <a:chOff x="0" y="0"/>
            <a:chExt cx="3404132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04133" cy="1913890"/>
            </a:xfrm>
            <a:custGeom>
              <a:avLst/>
              <a:gdLst/>
              <a:ahLst/>
              <a:cxnLst/>
              <a:rect r="r" b="b" t="t" l="l"/>
              <a:pathLst>
                <a:path h="1913890" w="3404133">
                  <a:moveTo>
                    <a:pt x="0" y="0"/>
                  </a:moveTo>
                  <a:lnTo>
                    <a:pt x="3404133" y="0"/>
                  </a:lnTo>
                  <a:lnTo>
                    <a:pt x="3404133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AF6F6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463" y="2510"/>
            <a:ext cx="6727593" cy="10279470"/>
          </a:xfrm>
          <a:custGeom>
            <a:avLst/>
            <a:gdLst/>
            <a:ahLst/>
            <a:cxnLst/>
            <a:rect r="r" b="b" t="t" l="l"/>
            <a:pathLst>
              <a:path h="10279470" w="6727593">
                <a:moveTo>
                  <a:pt x="0" y="0"/>
                </a:moveTo>
                <a:lnTo>
                  <a:pt x="6727593" y="0"/>
                </a:lnTo>
                <a:lnTo>
                  <a:pt x="6727593" y="10279471"/>
                </a:lnTo>
                <a:lnTo>
                  <a:pt x="0" y="102794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1" t="0" r="-931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015201" y="285023"/>
            <a:ext cx="9492476" cy="965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69"/>
              </a:lnSpc>
            </a:pPr>
            <a:r>
              <a:rPr lang="en-US" sz="5775">
                <a:solidFill>
                  <a:srgbClr val="2D5540"/>
                </a:solidFill>
                <a:latin typeface="Playfair Display Bold"/>
              </a:rPr>
              <a:t>AREAS OF IMPROVEMENT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15201" y="1558011"/>
            <a:ext cx="10925222" cy="6098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 We learned the importance of creating a seamless and intuitive interface that makes grocery shopping effortless for our users.</a:t>
            </a:r>
          </a:p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Collaboration and effective communication within the team were crucial to meet project deadlines and deliver high-quality results.</a:t>
            </a:r>
          </a:p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Adapting to changes and iterating on the app based on user feedback and market demands helped us improve the app's functionality and user satisfaction.</a:t>
            </a:r>
          </a:p>
          <a:p>
            <a:pPr>
              <a:lnSpc>
                <a:spcPts val="4468"/>
              </a:lnSpc>
            </a:pPr>
            <a:r>
              <a:rPr lang="en-US" sz="2979">
                <a:solidFill>
                  <a:srgbClr val="292929">
                    <a:alpha val="80000"/>
                  </a:srgbClr>
                </a:solidFill>
                <a:latin typeface="Poppins"/>
              </a:rPr>
              <a:t>- Continuous testing and bug fixing throughout the development process ensured a stable and reliable app.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63" y="5019"/>
            <a:ext cx="18279075" cy="10276961"/>
            <a:chOff x="0" y="0"/>
            <a:chExt cx="3404132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04133" cy="1913890"/>
            </a:xfrm>
            <a:custGeom>
              <a:avLst/>
              <a:gdLst/>
              <a:ahLst/>
              <a:cxnLst/>
              <a:rect r="r" b="b" t="t" l="l"/>
              <a:pathLst>
                <a:path h="1913890" w="3404133">
                  <a:moveTo>
                    <a:pt x="0" y="0"/>
                  </a:moveTo>
                  <a:lnTo>
                    <a:pt x="3404133" y="0"/>
                  </a:lnTo>
                  <a:lnTo>
                    <a:pt x="3404133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EAF6F6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463" y="2510"/>
            <a:ext cx="6727593" cy="10279470"/>
          </a:xfrm>
          <a:custGeom>
            <a:avLst/>
            <a:gdLst/>
            <a:ahLst/>
            <a:cxnLst/>
            <a:rect r="r" b="b" t="t" l="l"/>
            <a:pathLst>
              <a:path h="10279470" w="6727593">
                <a:moveTo>
                  <a:pt x="0" y="0"/>
                </a:moveTo>
                <a:lnTo>
                  <a:pt x="6727593" y="0"/>
                </a:lnTo>
                <a:lnTo>
                  <a:pt x="6727593" y="10279471"/>
                </a:lnTo>
                <a:lnTo>
                  <a:pt x="0" y="102794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31" t="0" r="-931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015201" y="285023"/>
            <a:ext cx="4654562" cy="965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969"/>
              </a:lnSpc>
            </a:pPr>
            <a:r>
              <a:rPr lang="en-US" sz="5775">
                <a:solidFill>
                  <a:srgbClr val="2D5540"/>
                </a:solidFill>
                <a:latin typeface="Playfair Display Bold"/>
              </a:rPr>
              <a:t>NEXT STEPS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19664" y="1779141"/>
            <a:ext cx="11268336" cy="5971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05"/>
              </a:lnSpc>
            </a:pPr>
            <a:r>
              <a:rPr lang="en-US" sz="3203">
                <a:solidFill>
                  <a:srgbClr val="292929">
                    <a:alpha val="80000"/>
                  </a:srgbClr>
                </a:solidFill>
                <a:latin typeface="Poppins"/>
              </a:rPr>
              <a:t>- Expand the app's reach to additional cities and regions, targeting a larger user base.</a:t>
            </a:r>
          </a:p>
          <a:p>
            <a:pPr>
              <a:lnSpc>
                <a:spcPts val="4805"/>
              </a:lnSpc>
            </a:pPr>
            <a:r>
              <a:rPr lang="en-US" sz="3203">
                <a:solidFill>
                  <a:srgbClr val="292929">
                    <a:alpha val="80000"/>
                  </a:srgbClr>
                </a:solidFill>
                <a:latin typeface="Poppins"/>
              </a:rPr>
              <a:t>- Collaborate with local grocery stores to increase product offerings and availability.</a:t>
            </a:r>
          </a:p>
          <a:p>
            <a:pPr>
              <a:lnSpc>
                <a:spcPts val="4805"/>
              </a:lnSpc>
            </a:pPr>
            <a:r>
              <a:rPr lang="en-US" sz="3203">
                <a:solidFill>
                  <a:srgbClr val="292929">
                    <a:alpha val="80000"/>
                  </a:srgbClr>
                </a:solidFill>
                <a:latin typeface="Poppins"/>
              </a:rPr>
              <a:t>- Develop a mobile application version of the web app to cater to users on-the-go.</a:t>
            </a:r>
          </a:p>
          <a:p>
            <a:pPr>
              <a:lnSpc>
                <a:spcPts val="4805"/>
              </a:lnSpc>
            </a:pPr>
            <a:r>
              <a:rPr lang="en-US" sz="3203">
                <a:solidFill>
                  <a:srgbClr val="292929">
                    <a:alpha val="80000"/>
                  </a:srgbClr>
                </a:solidFill>
                <a:latin typeface="Poppins"/>
              </a:rPr>
              <a:t>- Explore partnerships with delivery services to provide faster and more efficient delivery options.</a:t>
            </a:r>
          </a:p>
          <a:p>
            <a:pPr>
              <a:lnSpc>
                <a:spcPts val="4805"/>
              </a:lnSpc>
            </a:pPr>
            <a:r>
              <a:rPr lang="en-US" sz="3203">
                <a:solidFill>
                  <a:srgbClr val="292929">
                    <a:alpha val="80000"/>
                  </a:srgbClr>
                </a:solidFill>
                <a:latin typeface="Poppins"/>
              </a:rPr>
              <a:t>- Conduct user feedback sessions and implement improvements based on user suggestions.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DAFnqjjfSZA</dc:identifier>
  <dcterms:modified xsi:type="dcterms:W3CDTF">2011-08-01T06:04:30Z</dcterms:modified>
  <cp:revision>1</cp:revision>
  <dc:title>SWIFT GROCERY DELIVERY WEB APP PROJECT PPT</dc:title>
</cp:coreProperties>
</file>

<file path=docProps/thumbnail.jpeg>
</file>